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9" r:id="rId1"/>
  </p:sld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6" r:id="rId6"/>
    <p:sldId id="260" r:id="rId7"/>
    <p:sldId id="262" r:id="rId8"/>
    <p:sldId id="263" r:id="rId9"/>
    <p:sldId id="265" r:id="rId10"/>
    <p:sldId id="267" r:id="rId11"/>
    <p:sldId id="270" r:id="rId12"/>
    <p:sldId id="269" r:id="rId13"/>
    <p:sldId id="271" r:id="rId14"/>
    <p:sldId id="272" r:id="rId15"/>
    <p:sldId id="268" r:id="rId1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66" autoAdjust="0"/>
    <p:restoredTop sz="94660"/>
  </p:normalViewPr>
  <p:slideViewPr>
    <p:cSldViewPr>
      <p:cViewPr varScale="1">
        <p:scale>
          <a:sx n="75" d="100"/>
          <a:sy n="75" d="100"/>
        </p:scale>
        <p:origin x="-39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55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EDDFD221-F74B-4278-B2EC-7F92B8ACCA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946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82947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48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49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50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51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952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2953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2954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955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2956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615B6612-9513-4641-9047-520FDA909673}" type="datetimeFigureOut">
              <a:rPr lang="en-US"/>
              <a:pPr/>
              <a:t>11/4/2009</a:t>
            </a:fld>
            <a:endParaRPr lang="en-US"/>
          </a:p>
        </p:txBody>
      </p:sp>
      <p:sp>
        <p:nvSpPr>
          <p:cNvPr id="82957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2958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10A98DB-B7CF-49FA-B806-8AEC017CD2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6D2C6F-0C77-4D7E-95A1-5307F61B7CC8}" type="datetimeFigureOut">
              <a:rPr lang="en-US"/>
              <a:pPr/>
              <a:t>11/4/2009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58703F-AC76-4FBF-935C-A401A78E73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3EEDBA-382C-46A9-8CC0-7A9C6DA02129}" type="datetimeFigureOut">
              <a:rPr lang="en-US"/>
              <a:pPr/>
              <a:t>11/4/2009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82F700-AF7E-4E0E-A486-ACE06C5245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5C0292-117E-49E1-8227-51FF340C024D}" type="datetimeFigureOut">
              <a:rPr lang="en-US"/>
              <a:pPr/>
              <a:t>11/4/2009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81384-76CB-4C0D-AF63-C2403D8FFB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51ED25-89F4-454E-A35F-68357646BA08}" type="datetimeFigureOut">
              <a:rPr lang="en-US"/>
              <a:pPr/>
              <a:t>11/4/2009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564FEE-1353-4811-8D8D-0E2AF28F45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6B3E93-838D-445A-B0DD-199053448A87}" type="datetimeFigureOut">
              <a:rPr lang="en-US"/>
              <a:pPr/>
              <a:t>11/4/2009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8D74CD-71AE-4209-BC20-D46134F385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6420AC-BE4B-453B-A14D-6F660DAA3AA7}" type="datetimeFigureOut">
              <a:rPr lang="en-US"/>
              <a:pPr/>
              <a:t>11/4/2009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8174AB-66A6-49EE-B81D-5AD04C98A8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8B62B7-D0A8-4143-9F41-9E42366F257D}" type="datetimeFigureOut">
              <a:rPr lang="en-US"/>
              <a:pPr/>
              <a:t>11/4/2009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444F08-B49E-485A-BD90-68097C94FE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27E3E5-7B68-455C-9329-AF48C131C6B4}" type="datetimeFigureOut">
              <a:rPr lang="en-US"/>
              <a:pPr/>
              <a:t>11/4/2009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56B56-D5F0-4FB6-9545-8E792637DB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FFA498-D020-4E21-8D22-5C9D88B49521}" type="datetimeFigureOut">
              <a:rPr lang="en-US"/>
              <a:pPr/>
              <a:t>11/4/2009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DA6874-8592-43AC-8236-C880377F13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CB9E16-B566-4CA7-B203-56C39BC49E4E}" type="datetimeFigureOut">
              <a:rPr lang="en-US"/>
              <a:pPr/>
              <a:t>11/4/2009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7719EA-6E44-4CB7-97BE-A1A61D2CCF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22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81923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24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25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26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27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1928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1929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1930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31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32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A02A17CC-74C6-4A2D-9636-C5F2DFC81730}" type="datetimeFigureOut">
              <a:rPr lang="en-US"/>
              <a:pPr/>
              <a:t>11/4/2009</a:t>
            </a:fld>
            <a:endParaRPr lang="en-US"/>
          </a:p>
        </p:txBody>
      </p:sp>
      <p:sp>
        <p:nvSpPr>
          <p:cNvPr id="81933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81934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AC498E6C-067D-4DFE-8738-59BD3E2EF3B6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971800" y="1828800"/>
            <a:ext cx="6019800" cy="2209800"/>
          </a:xfrm>
        </p:spPr>
        <p:txBody>
          <a:bodyPr anchorCtr="0"/>
          <a:lstStyle/>
          <a:p>
            <a:r>
              <a:rPr lang="en-US" sz="5600"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</a:rPr>
              <a:t>Introduction to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143000" y="4267200"/>
            <a:ext cx="8001000" cy="2286000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en-US" sz="720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MICROSOFT ACCESS 2007</a:t>
            </a:r>
          </a:p>
        </p:txBody>
      </p:sp>
      <p:pic>
        <p:nvPicPr>
          <p:cNvPr id="16388" name="Picture 4" descr="MPj0430490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657600" cy="36576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0"/>
          <a:lstStyle/>
          <a:p>
            <a:r>
              <a:rPr lang="en-US" sz="5400"/>
              <a:t>What is a table?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09600" y="1984375"/>
            <a:ext cx="7924800" cy="4146550"/>
          </a:xfrm>
        </p:spPr>
        <p:txBody>
          <a:bodyPr/>
          <a:lstStyle/>
          <a:p>
            <a:r>
              <a:rPr lang="en-US" sz="3600"/>
              <a:t>A </a:t>
            </a:r>
            <a:r>
              <a:rPr lang="en-US" sz="360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table</a:t>
            </a:r>
            <a:r>
              <a:rPr lang="en-US" sz="3600"/>
              <a:t> is a collection of fields that describe a person, place, object, event or idea.</a:t>
            </a:r>
          </a:p>
          <a:p>
            <a:r>
              <a:rPr lang="en-US" sz="3600"/>
              <a:t>A </a:t>
            </a:r>
            <a:r>
              <a:rPr lang="en-US" sz="3600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table</a:t>
            </a:r>
            <a:r>
              <a:rPr lang="en-US" sz="3600"/>
              <a:t> is composed of fields, records, and field values.</a:t>
            </a:r>
          </a:p>
          <a:p>
            <a:endParaRPr lang="en-US" sz="3600"/>
          </a:p>
        </p:txBody>
      </p:sp>
      <p:pic>
        <p:nvPicPr>
          <p:cNvPr id="31749" name="Picture 5" descr="MPj043900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4572000"/>
            <a:ext cx="2209800" cy="19843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0"/>
          <a:lstStyle/>
          <a:p>
            <a:r>
              <a:rPr lang="en-US" sz="5400"/>
              <a:t>What is a report?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/>
              <a:t>A </a:t>
            </a:r>
            <a:r>
              <a:rPr lang="en-US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report</a:t>
            </a:r>
            <a:r>
              <a:rPr lang="en-US"/>
              <a:t> is a formatted printout of the contents of one or more tables in a database.</a:t>
            </a:r>
          </a:p>
          <a:p>
            <a:r>
              <a:rPr lang="en-US"/>
              <a:t>Reports provide for the greatest flexibility for formatting printed output.</a:t>
            </a:r>
          </a:p>
          <a:p>
            <a:r>
              <a:rPr lang="en-US"/>
              <a:t>Reports can be custom designed or created by using a wizard.</a:t>
            </a:r>
          </a:p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0"/>
          <a:lstStyle/>
          <a:p>
            <a:r>
              <a:rPr lang="en-US" sz="5400"/>
              <a:t>What is a form?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/>
              <a:t>A </a:t>
            </a:r>
            <a:r>
              <a:rPr lang="en-US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form</a:t>
            </a:r>
            <a:r>
              <a:rPr lang="en-US"/>
              <a:t> is an object that allows you to view only one record at a time.</a:t>
            </a:r>
          </a:p>
          <a:p>
            <a:r>
              <a:rPr lang="en-US"/>
              <a:t>Forms are useful for maintaining, viewing, and printing records in a database.</a:t>
            </a:r>
          </a:p>
          <a:p>
            <a:r>
              <a:rPr lang="en-US"/>
              <a:t>Forms can be custom designed or created by using a wizard.</a:t>
            </a:r>
          </a:p>
        </p:txBody>
      </p:sp>
      <p:pic>
        <p:nvPicPr>
          <p:cNvPr id="36869" name="Picture 5" descr="MPj0433165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4419600"/>
            <a:ext cx="2819400" cy="211613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Designing your Database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Fields can be up to 64 characters in length</a:t>
            </a:r>
          </a:p>
          <a:p>
            <a:pPr>
              <a:lnSpc>
                <a:spcPct val="90000"/>
              </a:lnSpc>
            </a:pPr>
            <a:r>
              <a:rPr lang="en-US"/>
              <a:t>They can contain letters, digits, and spaces as well as most punctuation symbols</a:t>
            </a:r>
          </a:p>
          <a:p>
            <a:pPr>
              <a:lnSpc>
                <a:spcPct val="90000"/>
              </a:lnSpc>
            </a:pPr>
            <a:r>
              <a:rPr lang="en-US"/>
              <a:t>Names cannot contain periods, exclamation points, accent graves or square brackets</a:t>
            </a:r>
          </a:p>
          <a:p>
            <a:pPr>
              <a:lnSpc>
                <a:spcPct val="90000"/>
              </a:lnSpc>
            </a:pPr>
            <a:r>
              <a:rPr lang="en-US"/>
              <a:t>The same name cannot be used for two different fields in the same table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Designing your Database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Identify your tables</a:t>
            </a:r>
          </a:p>
          <a:p>
            <a:r>
              <a:rPr lang="en-US"/>
              <a:t>Determine your primary keys</a:t>
            </a:r>
          </a:p>
          <a:p>
            <a:r>
              <a:rPr lang="en-US"/>
              <a:t>Determine additional fields</a:t>
            </a:r>
          </a:p>
          <a:p>
            <a:r>
              <a:rPr lang="en-US"/>
              <a:t>Determine the data types for the fields</a:t>
            </a:r>
          </a:p>
          <a:p>
            <a:pPr lvl="1"/>
            <a:r>
              <a:rPr lang="en-US"/>
              <a:t>Text-255 characters allowed</a:t>
            </a:r>
          </a:p>
          <a:p>
            <a:pPr lvl="1"/>
            <a:r>
              <a:rPr lang="en-US"/>
              <a:t>Number-field can only contain numbers</a:t>
            </a:r>
          </a:p>
          <a:p>
            <a:pPr lvl="1"/>
            <a:r>
              <a:rPr lang="en-US"/>
              <a:t>Currency-Like Accounting in Excel</a:t>
            </a:r>
          </a:p>
          <a:p>
            <a:r>
              <a:rPr lang="en-US"/>
              <a:t>Don’t be redundant!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277813"/>
            <a:ext cx="7769225" cy="950912"/>
          </a:xfrm>
        </p:spPr>
        <p:txBody>
          <a:bodyPr anchorCtr="0"/>
          <a:lstStyle/>
          <a:p>
            <a:r>
              <a:rPr lang="en-US" sz="5400"/>
              <a:t>What is a query?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752600"/>
            <a:ext cx="7772400" cy="48133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A </a:t>
            </a:r>
            <a:r>
              <a:rPr lang="en-US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query</a:t>
            </a:r>
            <a:r>
              <a:rPr lang="en-US"/>
              <a:t> is a question you ask about the data stored in a database</a:t>
            </a:r>
          </a:p>
          <a:p>
            <a:pPr>
              <a:lnSpc>
                <a:spcPct val="90000"/>
              </a:lnSpc>
            </a:pPr>
            <a:r>
              <a:rPr lang="en-US"/>
              <a:t>Creating a query is essentially asking a question of the database.</a:t>
            </a:r>
          </a:p>
          <a:p>
            <a:pPr lvl="1">
              <a:lnSpc>
                <a:spcPct val="90000"/>
              </a:lnSpc>
            </a:pPr>
            <a:r>
              <a:rPr lang="en-US"/>
              <a:t>Who are all the customers in Ohio?</a:t>
            </a:r>
          </a:p>
          <a:p>
            <a:pPr lvl="1">
              <a:lnSpc>
                <a:spcPct val="90000"/>
              </a:lnSpc>
            </a:pPr>
            <a:r>
              <a:rPr lang="en-US"/>
              <a:t>Which customers have unpaid balances and how much do they owe?</a:t>
            </a:r>
          </a:p>
          <a:p>
            <a:pPr>
              <a:lnSpc>
                <a:spcPct val="90000"/>
              </a:lnSpc>
            </a:pPr>
            <a:r>
              <a:rPr lang="en-US"/>
              <a:t>You can decide which fields to include in the query and you can set criteria to decide which records will be included.</a:t>
            </a:r>
          </a:p>
        </p:txBody>
      </p:sp>
      <p:pic>
        <p:nvPicPr>
          <p:cNvPr id="33797" name="Picture 5" descr="MPj0439407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"/>
            <a:ext cx="1344613" cy="1447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0"/>
          <a:lstStyle/>
          <a:p>
            <a:r>
              <a:rPr lang="en-US" sz="6000"/>
              <a:t>What is a database?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sz="4000"/>
              <a:t>A database is:</a:t>
            </a:r>
          </a:p>
          <a:p>
            <a:pPr lvl="1"/>
            <a:r>
              <a:rPr lang="en-US" sz="3600"/>
              <a:t>A collection of data</a:t>
            </a:r>
          </a:p>
          <a:p>
            <a:pPr lvl="1"/>
            <a:r>
              <a:rPr lang="en-US" sz="3600"/>
              <a:t>Organized in a manner that allows:</a:t>
            </a:r>
          </a:p>
          <a:p>
            <a:pPr lvl="2"/>
            <a:r>
              <a:rPr lang="en-US" sz="3200"/>
              <a:t>Access</a:t>
            </a:r>
          </a:p>
          <a:p>
            <a:pPr lvl="2"/>
            <a:r>
              <a:rPr lang="en-US" sz="3200"/>
              <a:t>Retrieval </a:t>
            </a:r>
          </a:p>
          <a:p>
            <a:pPr lvl="2"/>
            <a:r>
              <a:rPr lang="en-US" sz="3200"/>
              <a:t>And use of that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533400"/>
            <a:ext cx="8153400" cy="1257300"/>
          </a:xfrm>
        </p:spPr>
        <p:txBody>
          <a:bodyPr anchorCtr="0"/>
          <a:lstStyle/>
          <a:p>
            <a:r>
              <a:rPr lang="en-US" sz="5400"/>
              <a:t>Examples of Information Kept in Databases</a:t>
            </a: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62000" y="1981200"/>
            <a:ext cx="4572000" cy="4495800"/>
          </a:xfrm>
        </p:spPr>
        <p:txBody>
          <a:bodyPr/>
          <a:lstStyle/>
          <a:p>
            <a:r>
              <a:rPr lang="en-US" sz="2400"/>
              <a:t>Government records</a:t>
            </a:r>
          </a:p>
          <a:p>
            <a:r>
              <a:rPr lang="en-US" sz="2400"/>
              <a:t>Telephone company records</a:t>
            </a:r>
          </a:p>
          <a:p>
            <a:r>
              <a:rPr lang="en-US" sz="2400"/>
              <a:t>School records</a:t>
            </a:r>
          </a:p>
          <a:p>
            <a:r>
              <a:rPr lang="en-US" sz="2400"/>
              <a:t>Libraries</a:t>
            </a:r>
          </a:p>
          <a:p>
            <a:r>
              <a:rPr lang="en-US" sz="2400"/>
              <a:t>Real estate records</a:t>
            </a:r>
          </a:p>
          <a:p>
            <a:r>
              <a:rPr lang="en-US" sz="2400"/>
              <a:t>Employee records</a:t>
            </a:r>
          </a:p>
          <a:p>
            <a:r>
              <a:rPr lang="en-US" sz="2400"/>
              <a:t>Advertising agencies</a:t>
            </a:r>
          </a:p>
          <a:p>
            <a:r>
              <a:rPr lang="en-US" sz="2400"/>
              <a:t>Organizations (churches  or civic clubs)</a:t>
            </a:r>
          </a:p>
        </p:txBody>
      </p:sp>
      <p:pic>
        <p:nvPicPr>
          <p:cNvPr id="6152" name="Picture 8" descr="MPj0430650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2667000"/>
            <a:ext cx="3276600" cy="2182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533400"/>
            <a:ext cx="8077200" cy="1562100"/>
          </a:xfrm>
        </p:spPr>
        <p:txBody>
          <a:bodyPr anchorCtr="0"/>
          <a:lstStyle/>
          <a:p>
            <a:r>
              <a:rPr lang="en-US" sz="5400"/>
              <a:t>How is data organized in a database?</a:t>
            </a: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2209800"/>
            <a:ext cx="8229600" cy="3886200"/>
          </a:xfrm>
        </p:spPr>
        <p:txBody>
          <a:bodyPr/>
          <a:lstStyle/>
          <a:p>
            <a:r>
              <a:rPr lang="en-US" sz="4000"/>
              <a:t>Data is organized by</a:t>
            </a:r>
          </a:p>
          <a:p>
            <a:pPr lvl="1"/>
            <a:r>
              <a:rPr lang="en-US" sz="4000"/>
              <a:t>identifying the individual fields.</a:t>
            </a:r>
          </a:p>
          <a:p>
            <a:pPr lvl="1"/>
            <a:r>
              <a:rPr lang="en-US" sz="4000"/>
              <a:t>grouping fields for each entity into a table.</a:t>
            </a:r>
          </a:p>
          <a:p>
            <a:pPr lvl="1"/>
            <a:r>
              <a:rPr lang="en-US" sz="4000"/>
              <a:t>storing the field values for each record.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uiExpand="1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0"/>
          <a:lstStyle/>
          <a:p>
            <a:r>
              <a:rPr lang="en-US" b="1"/>
              <a:t>What are fields, field values, records, and tables?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981200"/>
            <a:ext cx="7772400" cy="4508500"/>
          </a:xfrm>
        </p:spPr>
        <p:txBody>
          <a:bodyPr/>
          <a:lstStyle/>
          <a:p>
            <a:r>
              <a:rPr lang="en-US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Field</a:t>
            </a:r>
            <a:r>
              <a:rPr lang="en-US"/>
              <a:t>--a single characteristic or attribute of a person, place, object, event or idea.</a:t>
            </a:r>
          </a:p>
          <a:p>
            <a:r>
              <a:rPr lang="en-US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Field Value</a:t>
            </a:r>
            <a:r>
              <a:rPr lang="en-US"/>
              <a:t>--the specific value, or content, of a field.</a:t>
            </a:r>
          </a:p>
          <a:p>
            <a:r>
              <a:rPr lang="en-US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Record</a:t>
            </a:r>
            <a:r>
              <a:rPr lang="en-US"/>
              <a:t>--a set of field values pertaining to a person, place, object, event or idea.</a:t>
            </a:r>
          </a:p>
          <a:p>
            <a:r>
              <a:rPr lang="en-US">
                <a:solidFill>
                  <a:schemeClr val="accent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Table</a:t>
            </a:r>
            <a:r>
              <a:rPr lang="en-US"/>
              <a:t>--a collection of fields that describe a person, place, object, event or idea.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381000"/>
            <a:ext cx="7924800" cy="1562100"/>
          </a:xfrm>
        </p:spPr>
        <p:txBody>
          <a:bodyPr anchorCtr="0"/>
          <a:lstStyle/>
          <a:p>
            <a:r>
              <a:rPr lang="en-US" sz="4800" b="1"/>
              <a:t>How can tables in a database be related?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981200"/>
            <a:ext cx="7772400" cy="4584700"/>
          </a:xfrm>
        </p:spPr>
        <p:txBody>
          <a:bodyPr/>
          <a:lstStyle/>
          <a:p>
            <a:r>
              <a:rPr lang="en-US"/>
              <a:t>through a common field that appears in both tables.</a:t>
            </a:r>
          </a:p>
          <a:p>
            <a:r>
              <a:rPr lang="en-US"/>
              <a:t>by use of a unique identifier or primary key for each record in a table.  (Example:  Customer ID or Social Security No.)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0"/>
          <a:lstStyle/>
          <a:p>
            <a:r>
              <a:rPr lang="en-US" sz="5400"/>
              <a:t>Access Functions</a:t>
            </a: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/>
              <a:t>Create fields, tables, and table relationship</a:t>
            </a:r>
          </a:p>
          <a:p>
            <a:r>
              <a:rPr lang="en-US"/>
              <a:t>Modify fields, tables, and table relationship</a:t>
            </a:r>
          </a:p>
          <a:p>
            <a:r>
              <a:rPr lang="en-US"/>
              <a:t>Add records</a:t>
            </a:r>
          </a:p>
          <a:p>
            <a:r>
              <a:rPr lang="en-US"/>
              <a:t>Change field values in existing records</a:t>
            </a:r>
          </a:p>
          <a:p>
            <a:r>
              <a:rPr lang="en-US"/>
              <a:t>Answer questions about the database</a:t>
            </a:r>
          </a:p>
          <a:p>
            <a:r>
              <a:rPr lang="en-US"/>
              <a:t>Print formatted, hardcopy reports</a:t>
            </a:r>
          </a:p>
          <a:p>
            <a:r>
              <a:rPr lang="en-US"/>
              <a:t>Create forms for data entry and retrieval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0"/>
          <a:lstStyle/>
          <a:p>
            <a:r>
              <a:rPr lang="en-US" sz="5400"/>
              <a:t>Access Functions continued</a:t>
            </a: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/>
              <a:t>Provide security, control, and recovery facilities for protection</a:t>
            </a:r>
          </a:p>
          <a:p>
            <a:r>
              <a:rPr lang="en-US"/>
              <a:t>Share data </a:t>
            </a:r>
          </a:p>
          <a:p>
            <a:endParaRPr lang="en-US"/>
          </a:p>
        </p:txBody>
      </p:sp>
      <p:pic>
        <p:nvPicPr>
          <p:cNvPr id="14345" name="Picture 9" descr="MCj0439607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2819400"/>
            <a:ext cx="4362450" cy="3800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0"/>
          <a:lstStyle/>
          <a:p>
            <a:r>
              <a:rPr lang="en-US" sz="5400"/>
              <a:t>Access Database Objects</a:t>
            </a: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58825" y="1600200"/>
            <a:ext cx="4043363" cy="4530725"/>
          </a:xfrm>
        </p:spPr>
        <p:txBody>
          <a:bodyPr/>
          <a:lstStyle/>
          <a:p>
            <a:r>
              <a:rPr lang="en-US"/>
              <a:t>Tables</a:t>
            </a:r>
          </a:p>
          <a:p>
            <a:r>
              <a:rPr lang="en-US"/>
              <a:t>Queries</a:t>
            </a:r>
          </a:p>
          <a:p>
            <a:r>
              <a:rPr lang="en-US"/>
              <a:t>Forms</a:t>
            </a:r>
          </a:p>
          <a:p>
            <a:r>
              <a:rPr lang="en-US"/>
              <a:t>Reports</a:t>
            </a:r>
          </a:p>
        </p:txBody>
      </p:sp>
      <p:pic>
        <p:nvPicPr>
          <p:cNvPr id="30725" name="Picture 5" descr="MPj0439345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1600200"/>
            <a:ext cx="4800600" cy="4586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 autoUpdateAnimBg="0"/>
    </p:bldLst>
  </p:timing>
</p:sld>
</file>

<file path=ppt/theme/theme1.xml><?xml version="1.0" encoding="utf-8"?>
<a:theme xmlns:a="http://schemas.openxmlformats.org/drawingml/2006/main" name="Orbit">
  <a:themeElements>
    <a:clrScheme name="Orbit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Orbi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rbit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it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it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174</TotalTime>
  <Words>585</Words>
  <PresentationFormat>On-screen Show (4:3)</PresentationFormat>
  <Paragraphs>78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Orbit</vt:lpstr>
      <vt:lpstr>Introduction to</vt:lpstr>
      <vt:lpstr>What is a database?</vt:lpstr>
      <vt:lpstr>Examples of Information Kept in Databases</vt:lpstr>
      <vt:lpstr>How is data organized in a database?</vt:lpstr>
      <vt:lpstr>What are fields, field values, records, and tables?</vt:lpstr>
      <vt:lpstr>How can tables in a database be related?</vt:lpstr>
      <vt:lpstr>Access Functions</vt:lpstr>
      <vt:lpstr>Access Functions continued</vt:lpstr>
      <vt:lpstr>Access Database Objects</vt:lpstr>
      <vt:lpstr>What is a table?</vt:lpstr>
      <vt:lpstr>What is a report?</vt:lpstr>
      <vt:lpstr>What is a form?</vt:lpstr>
      <vt:lpstr>Designing your Database</vt:lpstr>
      <vt:lpstr>Designing your Database</vt:lpstr>
      <vt:lpstr>What is a query?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</dc:title>
  <cp:lastModifiedBy>default</cp:lastModifiedBy>
  <cp:revision>15</cp:revision>
  <dcterms:modified xsi:type="dcterms:W3CDTF">2009-11-04T20:00:25Z</dcterms:modified>
</cp:coreProperties>
</file>